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11" r:id="rId3"/>
    <p:sldId id="349" r:id="rId4"/>
    <p:sldId id="304" r:id="rId5"/>
    <p:sldId id="346" r:id="rId6"/>
    <p:sldId id="347" r:id="rId7"/>
    <p:sldId id="305" r:id="rId8"/>
    <p:sldId id="337" r:id="rId9"/>
    <p:sldId id="308" r:id="rId10"/>
    <p:sldId id="309" r:id="rId11"/>
    <p:sldId id="306" r:id="rId12"/>
    <p:sldId id="342" r:id="rId13"/>
    <p:sldId id="353" r:id="rId14"/>
    <p:sldId id="307" r:id="rId15"/>
    <p:sldId id="348" r:id="rId16"/>
    <p:sldId id="313" r:id="rId17"/>
    <p:sldId id="350" r:id="rId18"/>
    <p:sldId id="351" r:id="rId19"/>
    <p:sldId id="352" r:id="rId20"/>
    <p:sldId id="354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Emily" initials="E" lastIdx="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7BA2"/>
    <a:srgbClr val="4F81BD"/>
    <a:srgbClr val="CCCCFF"/>
    <a:srgbClr val="7296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23" autoAdjust="0"/>
    <p:restoredTop sz="96204" autoAdjust="0"/>
  </p:normalViewPr>
  <p:slideViewPr>
    <p:cSldViewPr>
      <p:cViewPr>
        <p:scale>
          <a:sx n="50" d="100"/>
          <a:sy n="50" d="100"/>
        </p:scale>
        <p:origin x="-2664" y="-1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417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534"/>
    </p:cViewPr>
  </p:sorterViewPr>
  <p:notesViewPr>
    <p:cSldViewPr>
      <p:cViewPr varScale="1">
        <p:scale>
          <a:sx n="70" d="100"/>
          <a:sy n="70" d="100"/>
        </p:scale>
        <p:origin x="-3294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Beneficiaries Impacted Per $100</c:v>
                </c:pt>
              </c:strCache>
            </c:strRef>
          </c:tx>
          <c:spPr>
            <a:solidFill>
              <a:schemeClr val="accent1"/>
            </a:solidFill>
            <a:ln w="25400" cap="flat" cmpd="sng" algn="ctr">
              <a:solidFill>
                <a:schemeClr val="accent1">
                  <a:shade val="50000"/>
                </a:schemeClr>
              </a:solidFill>
              <a:prstDash val="solid"/>
            </a:ln>
            <a:effectLst/>
          </c:spPr>
          <c:invertIfNegative val="0"/>
          <c:dLbls>
            <c:dLbl>
              <c:idx val="0"/>
              <c:layout>
                <c:manualLayout>
                  <c:x val="2.0833333333333298E-3"/>
                  <c:y val="-6.8750000000000006E-2"/>
                </c:manualLayout>
              </c:layout>
              <c:tx>
                <c:rich>
                  <a:bodyPr/>
                  <a:lstStyle/>
                  <a:p>
                    <a:r>
                      <a:rPr lang="en-US" dirty="0" smtClean="0"/>
                      <a:t>6</a:t>
                    </a:r>
                    <a:endParaRPr lang="en-US" dirty="0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4.1666666666666701E-3"/>
                  <c:y val="-7.45341614906833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Newmont</c:v>
                </c:pt>
                <c:pt idx="1">
                  <c:v>CRS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6.1899999999999986</c:v>
                </c:pt>
                <c:pt idx="1">
                  <c:v>750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65282432"/>
        <c:axId val="366630400"/>
      </c:barChart>
      <c:catAx>
        <c:axId val="365282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366630400"/>
        <c:crosses val="autoZero"/>
        <c:auto val="1"/>
        <c:lblAlgn val="ctr"/>
        <c:lblOffset val="100"/>
        <c:noMultiLvlLbl val="0"/>
      </c:catAx>
      <c:valAx>
        <c:axId val="3666304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3652824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7C87B-17CB-444C-86F9-745F7712D0E9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7D4F8-B82A-49D1-93F3-8A8402FA4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88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</a:t>
            </a:r>
            <a:r>
              <a:rPr lang="en-US" baseline="0" dirty="0" smtClean="0"/>
              <a:t> 1:  Humble beginnings</a:t>
            </a:r>
          </a:p>
          <a:p>
            <a:r>
              <a:rPr lang="en-US" baseline="0" dirty="0" smtClean="0"/>
              <a:t>Point 2:  Evolving partnerships</a:t>
            </a:r>
          </a:p>
          <a:p>
            <a:r>
              <a:rPr lang="en-US" baseline="0" dirty="0" smtClean="0"/>
              <a:t>Point 3:  Our reach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Emily, in this case, you should make it sound really good – even the employment of former combatants, many of which are handicapped – but then only at the end say that they only employ Croat Catholics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E7D4F8-B82A-49D1-93F3-8A8402FA49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76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-1" y="761999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67000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7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61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465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0000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1437"/>
            <a:ext cx="8229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39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55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26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56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30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23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92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1" y="0"/>
            <a:ext cx="9144001" cy="6172201"/>
          </a:xfrm>
          <a:prstGeom prst="rect">
            <a:avLst/>
          </a:prstGeom>
          <a:solidFill>
            <a:srgbClr val="CC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26AD322-6DDA-4BFC-BE1F-581186F7276F}" type="datetimeFigureOut">
              <a:rPr lang="en-US" smtClean="0"/>
              <a:t>4/2/2014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6FD095-6434-499E-BEC7-9317B33494EB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72201"/>
            <a:ext cx="9144001" cy="7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764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33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7.jpeg"/><Relationship Id="rId18" Type="http://schemas.microsoft.com/office/2007/relationships/hdphoto" Target="../media/hdphoto7.wdp"/><Relationship Id="rId26" Type="http://schemas.microsoft.com/office/2007/relationships/hdphoto" Target="../media/hdphoto9.wdp"/><Relationship Id="rId3" Type="http://schemas.openxmlformats.org/officeDocument/2006/relationships/image" Target="../media/image22.jpeg"/><Relationship Id="rId21" Type="http://schemas.openxmlformats.org/officeDocument/2006/relationships/image" Target="../media/image33.jpeg"/><Relationship Id="rId7" Type="http://schemas.openxmlformats.org/officeDocument/2006/relationships/image" Target="../media/image24.jpeg"/><Relationship Id="rId12" Type="http://schemas.microsoft.com/office/2007/relationships/hdphoto" Target="../media/hdphoto5.wdp"/><Relationship Id="rId17" Type="http://schemas.openxmlformats.org/officeDocument/2006/relationships/image" Target="../media/image30.jpeg"/><Relationship Id="rId25" Type="http://schemas.openxmlformats.org/officeDocument/2006/relationships/image" Target="../media/image36.jpeg"/><Relationship Id="rId2" Type="http://schemas.openxmlformats.org/officeDocument/2006/relationships/image" Target="../media/image21.png"/><Relationship Id="rId16" Type="http://schemas.openxmlformats.org/officeDocument/2006/relationships/image" Target="../media/image29.jpeg"/><Relationship Id="rId20" Type="http://schemas.openxmlformats.org/officeDocument/2006/relationships/image" Target="../media/image32.jpeg"/><Relationship Id="rId29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26.jpeg"/><Relationship Id="rId24" Type="http://schemas.openxmlformats.org/officeDocument/2006/relationships/image" Target="../media/image35.jpeg"/><Relationship Id="rId5" Type="http://schemas.openxmlformats.org/officeDocument/2006/relationships/image" Target="../media/image23.jpeg"/><Relationship Id="rId15" Type="http://schemas.openxmlformats.org/officeDocument/2006/relationships/image" Target="../media/image28.jpeg"/><Relationship Id="rId23" Type="http://schemas.openxmlformats.org/officeDocument/2006/relationships/image" Target="../media/image34.jpeg"/><Relationship Id="rId28" Type="http://schemas.openxmlformats.org/officeDocument/2006/relationships/image" Target="../media/image38.jpeg"/><Relationship Id="rId10" Type="http://schemas.microsoft.com/office/2007/relationships/hdphoto" Target="../media/hdphoto4.wdp"/><Relationship Id="rId19" Type="http://schemas.openxmlformats.org/officeDocument/2006/relationships/image" Target="../media/image31.jpeg"/><Relationship Id="rId31" Type="http://schemas.microsoft.com/office/2007/relationships/hdphoto" Target="../media/hdphoto11.wdp"/><Relationship Id="rId4" Type="http://schemas.microsoft.com/office/2007/relationships/hdphoto" Target="../media/hdphoto1.wdp"/><Relationship Id="rId9" Type="http://schemas.openxmlformats.org/officeDocument/2006/relationships/image" Target="../media/image25.jpeg"/><Relationship Id="rId14" Type="http://schemas.microsoft.com/office/2007/relationships/hdphoto" Target="../media/hdphoto6.wdp"/><Relationship Id="rId22" Type="http://schemas.microsoft.com/office/2007/relationships/hdphoto" Target="../media/hdphoto8.wdp"/><Relationship Id="rId27" Type="http://schemas.openxmlformats.org/officeDocument/2006/relationships/image" Target="../media/image37.jpeg"/><Relationship Id="rId30" Type="http://schemas.openxmlformats.org/officeDocument/2006/relationships/image" Target="../media/image3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Business On the Frontlines SOP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5181600"/>
            <a:ext cx="6400800" cy="1752600"/>
          </a:xfrm>
        </p:spPr>
        <p:txBody>
          <a:bodyPr/>
          <a:lstStyle/>
          <a:p>
            <a:r>
              <a:rPr lang="en-US" dirty="0" smtClean="0"/>
              <a:t>CRS</a:t>
            </a:r>
          </a:p>
          <a:p>
            <a:r>
              <a:rPr lang="en-US" dirty="0" smtClean="0"/>
              <a:t>April,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57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3048000"/>
            <a:ext cx="4185488" cy="2971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90600"/>
            <a:ext cx="4191000" cy="2209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3505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1180" y="1066800"/>
            <a:ext cx="3759820" cy="1950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525434"/>
            <a:ext cx="3060080" cy="140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1593230" y="1144434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Sarajevo, 1994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1180" y="3200400"/>
            <a:ext cx="375982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85800" y="3200400"/>
            <a:ext cx="3322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European Union/World Bank Investment, 1995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0600" y="5528846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Aluminum Smelter</a:t>
            </a:r>
          </a:p>
        </p:txBody>
      </p:sp>
      <p:pic>
        <p:nvPicPr>
          <p:cNvPr id="30" name="Picture 2" descr="http://t3.gstatic.com/images?q=tbn:ANd9GcQNSitScPdRgL_runUjT60Ru33NI6qEDuElv6HpEcrhtRheFv8&amp;t=1&amp;usg=__54Vjc8jt27BnoR5RCdyYK92bWoU=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3810000"/>
            <a:ext cx="3200400" cy="1718846"/>
          </a:xfrm>
          <a:prstGeom prst="rect">
            <a:avLst/>
          </a:prstGeom>
          <a:noFill/>
        </p:spPr>
      </p:pic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4552950"/>
            <a:ext cx="4462135" cy="1447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8065" y="4712052"/>
            <a:ext cx="40811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Interviews with Managing Director and senior executives reveal that aluminum smelter hires only Croat Catholics.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199" y="1066800"/>
            <a:ext cx="43097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3363" indent="-233363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1995 multi-billion Euro, European Union and World Bank investment to commercialize Bosnia’s aluminum deposits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33363" indent="-233363"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By 1998, 3000 recently demobilized militia troops employed; employees paid fair wages, including disabled ones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33363" indent="-233363"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33363" indent="-233363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Aluminum exports to European Union countries earn hard 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currency</a:t>
            </a:r>
          </a:p>
          <a:p>
            <a:pPr marL="233363" indent="-233363">
              <a:buFont typeface="Wingdings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Example:  Bosnia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55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Successful Strategy #3: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Work Outside CRS Boundaries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6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ontent Placeholder 2"/>
          <p:cNvSpPr txBox="1">
            <a:spLocks/>
          </p:cNvSpPr>
          <p:nvPr/>
        </p:nvSpPr>
        <p:spPr>
          <a:xfrm>
            <a:off x="84338" y="4729933"/>
            <a:ext cx="9008387" cy="1401377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228600" y="990600"/>
            <a:ext cx="5024789" cy="3657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5373376" y="930167"/>
            <a:ext cx="3668404" cy="2346433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455347" y="1022926"/>
            <a:ext cx="3510232" cy="21496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Mindanao 2012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498068" y="762000"/>
            <a:ext cx="3371027" cy="2410599"/>
            <a:chOff x="1198419" y="1532988"/>
            <a:chExt cx="5507181" cy="3544803"/>
          </a:xfrm>
        </p:grpSpPr>
        <p:sp>
          <p:nvSpPr>
            <p:cNvPr id="6" name="TextBox 5"/>
            <p:cNvSpPr txBox="1"/>
            <p:nvPr/>
          </p:nvSpPr>
          <p:spPr>
            <a:xfrm>
              <a:off x="1198419" y="1532988"/>
              <a:ext cx="603370" cy="3200402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en-US" sz="1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Land Footprint </a:t>
              </a:r>
              <a:endParaRPr lang="en-US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 flipV="1">
              <a:off x="1752599" y="1981202"/>
              <a:ext cx="0" cy="2689261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008733" y="4670462"/>
              <a:ext cx="4191000" cy="407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Environmental Impact</a:t>
              </a:r>
              <a:endParaRPr lang="en-US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1752599" y="4670463"/>
              <a:ext cx="49530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2050763" y="1981200"/>
              <a:ext cx="609600" cy="533400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Myriad Pro Light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2781869" y="2989673"/>
              <a:ext cx="838201" cy="762000"/>
            </a:xfrm>
            <a:prstGeom prst="ellips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latin typeface="Myriad Pro Light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4401289" y="3325831"/>
              <a:ext cx="1757527" cy="121920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Myriad Pro Light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162799" y="971981"/>
            <a:ext cx="2467303" cy="875195"/>
            <a:chOff x="5791200" y="1385248"/>
            <a:chExt cx="4623873" cy="1272991"/>
          </a:xfrm>
        </p:grpSpPr>
        <p:sp>
          <p:nvSpPr>
            <p:cNvPr id="14" name="Rectangle 13"/>
            <p:cNvSpPr/>
            <p:nvPr/>
          </p:nvSpPr>
          <p:spPr>
            <a:xfrm>
              <a:off x="5791200" y="1524000"/>
              <a:ext cx="152400" cy="1524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91200" y="1901594"/>
              <a:ext cx="152400" cy="152401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91200" y="2234098"/>
              <a:ext cx="152400" cy="152401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08537" y="1385248"/>
              <a:ext cx="3051305" cy="33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Large Scale (ex: </a:t>
              </a:r>
              <a:r>
                <a:rPr lang="en-US" sz="9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Tampakan</a:t>
              </a:r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)</a:t>
              </a:r>
              <a:endParaRPr lang="en-US" sz="9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033898" y="1761867"/>
              <a:ext cx="3374100" cy="33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Medium Scale </a:t>
              </a:r>
              <a:r>
                <a:rPr lang="en-US" sz="8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(mechanized SSM)</a:t>
              </a:r>
              <a:endParaRPr lang="en-US" sz="9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049346" y="2123264"/>
              <a:ext cx="2286000" cy="335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Artisanal (SSM)</a:t>
              </a:r>
              <a:endParaRPr lang="en-US" sz="9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202172" y="2344871"/>
              <a:ext cx="4212901" cy="3133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i="1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*Bubble size denotes employment*</a:t>
              </a:r>
              <a:endParaRPr lang="en-US" sz="800" i="1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graphicFrame>
        <p:nvGraphicFramePr>
          <p:cNvPr id="2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3951139"/>
              </p:ext>
            </p:extLst>
          </p:nvPr>
        </p:nvGraphicFramePr>
        <p:xfrm>
          <a:off x="5410200" y="3352800"/>
          <a:ext cx="3586434" cy="1296924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467358"/>
                <a:gridCol w="1119076"/>
              </a:tblGrid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Tahoma"/>
                          <a:cs typeface="Tahoma"/>
                        </a:rPr>
                        <a:t>Occupation</a:t>
                      </a:r>
                      <a:endParaRPr lang="en-US" sz="2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smtClean="0">
                          <a:effectLst/>
                          <a:latin typeface="Tahoma"/>
                          <a:cs typeface="Tahoma"/>
                        </a:rPr>
                        <a:t>Wages</a:t>
                      </a:r>
                      <a:endParaRPr lang="en-US" sz="2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/>
                </a:tc>
              </a:tr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Professionals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ahoma"/>
                          <a:cs typeface="Tahoma"/>
                        </a:rPr>
                        <a:t>697</a:t>
                      </a:r>
                      <a:endParaRPr lang="en-US" sz="1200" b="1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</a:tr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Service </a:t>
                      </a:r>
                      <a:r>
                        <a:rPr lang="en-US" sz="1200" b="1" dirty="0" smtClean="0">
                          <a:effectLst/>
                          <a:latin typeface="Tahoma"/>
                          <a:cs typeface="Tahoma"/>
                        </a:rPr>
                        <a:t>Workers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Tahoma"/>
                          <a:cs typeface="Tahoma"/>
                        </a:rPr>
                        <a:t>267</a:t>
                      </a:r>
                      <a:endParaRPr lang="en-US" sz="1200" b="1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</a:tr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  <a:latin typeface="Tahoma"/>
                          <a:cs typeface="Tahoma"/>
                        </a:rPr>
                        <a:t>Farmers/Fish/Forestry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194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</a:tr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Laborers </a:t>
                      </a:r>
                      <a:r>
                        <a:rPr lang="en-US" sz="1200" b="1" dirty="0" smtClean="0">
                          <a:effectLst/>
                          <a:latin typeface="Tahoma"/>
                          <a:cs typeface="Tahoma"/>
                        </a:rPr>
                        <a:t>(Unskilled)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178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</a:tr>
              <a:tr h="1414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Artisanal Mining Labor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Tahoma"/>
                          <a:cs typeface="Tahoma"/>
                        </a:rPr>
                        <a:t>1,400</a:t>
                      </a:r>
                      <a:endParaRPr lang="en-US" sz="1200" b="1" dirty="0">
                        <a:effectLst/>
                        <a:latin typeface="Tahoma"/>
                        <a:ea typeface="Calibri"/>
                        <a:cs typeface="Tahoma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212725" y="5680386"/>
            <a:ext cx="8718550" cy="491813"/>
            <a:chOff x="212725" y="5334000"/>
            <a:chExt cx="8718550" cy="161658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25" y="5334000"/>
              <a:ext cx="8718550" cy="137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9" name="TextBox 28"/>
            <p:cNvSpPr txBox="1"/>
            <p:nvPr/>
          </p:nvSpPr>
          <p:spPr>
            <a:xfrm>
              <a:off x="228600" y="5817331"/>
              <a:ext cx="1479892" cy="1133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ANTI MINING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01175" y="5811578"/>
              <a:ext cx="1419941" cy="11332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 MINING</a:t>
              </a:r>
              <a:endPara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5" name="Rectangle 94"/>
          <p:cNvSpPr/>
          <p:nvPr/>
        </p:nvSpPr>
        <p:spPr>
          <a:xfrm>
            <a:off x="304800" y="997330"/>
            <a:ext cx="4953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Mining</a:t>
            </a:r>
            <a:endParaRPr lang="en-US" sz="1600" dirty="0" smtClean="0">
              <a:solidFill>
                <a:srgbClr val="0B244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$870 </a:t>
            </a:r>
            <a:r>
              <a:rPr lang="en-US" sz="1600" dirty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Billion </a:t>
            </a: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untapped resources</a:t>
            </a: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Environmental and displacement risk for </a:t>
            </a: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CRS beneficiaries</a:t>
            </a:r>
            <a:endParaRPr lang="en-US" sz="1600" dirty="0">
              <a:solidFill>
                <a:srgbClr val="0B244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Bishop and Church anti-mining stance focused on large scale operations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04800" y="2586097"/>
            <a:ext cx="49530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Findings</a:t>
            </a:r>
            <a:endParaRPr lang="en-US" sz="1600" dirty="0" smtClean="0">
              <a:solidFill>
                <a:srgbClr val="0B244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Risk largely from artisanal mining</a:t>
            </a: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No comparable alternative livelihoods</a:t>
            </a:r>
          </a:p>
          <a:p>
            <a:pPr marL="398463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rgbClr val="0B24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Diversity of perspectives on mining even within stakeholder across economic social and environmental concerns creates opportunities for advocacy</a:t>
            </a:r>
          </a:p>
          <a:p>
            <a:pPr marL="398463" indent="-285750">
              <a:buFont typeface="Arial" pitchFamily="34" charset="0"/>
              <a:buChar char="•"/>
            </a:pPr>
            <a:endParaRPr lang="en-US" sz="1600" dirty="0" smtClean="0">
              <a:solidFill>
                <a:srgbClr val="0B244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 bwMode="auto">
          <a:xfrm>
            <a:off x="320041" y="5226810"/>
            <a:ext cx="8229600" cy="0"/>
          </a:xfrm>
          <a:prstGeom prst="line">
            <a:avLst/>
          </a:prstGeom>
          <a:noFill/>
          <a:ln w="28575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118" name="Oval 117"/>
          <p:cNvSpPr/>
          <p:nvPr/>
        </p:nvSpPr>
        <p:spPr bwMode="auto">
          <a:xfrm>
            <a:off x="537766" y="4876800"/>
            <a:ext cx="346387" cy="346387"/>
          </a:xfrm>
          <a:prstGeom prst="ellipse">
            <a:avLst/>
          </a:prstGeom>
          <a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19" name="Oval 118"/>
          <p:cNvSpPr/>
          <p:nvPr/>
        </p:nvSpPr>
        <p:spPr bwMode="auto">
          <a:xfrm>
            <a:off x="4225612" y="5053616"/>
            <a:ext cx="346387" cy="346387"/>
          </a:xfrm>
          <a:prstGeom prst="ellipse">
            <a:avLst/>
          </a:prstGeom>
          <a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1" name="Oval 120"/>
          <p:cNvSpPr/>
          <p:nvPr/>
        </p:nvSpPr>
        <p:spPr bwMode="auto">
          <a:xfrm>
            <a:off x="326195" y="5082615"/>
            <a:ext cx="346387" cy="346387"/>
          </a:xfrm>
          <a:prstGeom prst="ellipse">
            <a:avLst/>
          </a:prstGeom>
          <a:blipFill dpi="0"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2" name="Oval 121"/>
          <p:cNvSpPr/>
          <p:nvPr/>
        </p:nvSpPr>
        <p:spPr bwMode="auto">
          <a:xfrm>
            <a:off x="2886040" y="5029200"/>
            <a:ext cx="346387" cy="346387"/>
          </a:xfrm>
          <a:prstGeom prst="ellipse">
            <a:avLst/>
          </a:prstGeom>
          <a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3" name="Oval 122"/>
          <p:cNvSpPr/>
          <p:nvPr/>
        </p:nvSpPr>
        <p:spPr bwMode="auto">
          <a:xfrm>
            <a:off x="291361" y="5334000"/>
            <a:ext cx="346387" cy="346387"/>
          </a:xfrm>
          <a:prstGeom prst="ellipse">
            <a:avLst/>
          </a:prstGeom>
          <a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965557" y="5105400"/>
            <a:ext cx="346387" cy="346387"/>
          </a:xfrm>
          <a:prstGeom prst="ellipse">
            <a:avLst/>
          </a:prstGeom>
          <a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8399402" y="4978635"/>
            <a:ext cx="346387" cy="346387"/>
          </a:xfrm>
          <a:prstGeom prst="ellipse">
            <a:avLst/>
          </a:prstGeom>
          <a:blipFill>
            <a:blip r:embed="rId15" cstate="print"/>
            <a:stretch>
              <a:fillRect/>
            </a:stretch>
          </a:blip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8405723" y="5292413"/>
            <a:ext cx="346387" cy="346387"/>
          </a:xfrm>
          <a:prstGeom prst="ellipse">
            <a:avLst/>
          </a:prstGeom>
          <a:blipFill>
            <a:blip r:embed="rId16" cstate="print"/>
            <a:stretch>
              <a:fillRect/>
            </a:stretch>
          </a:blip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6558989" y="5025832"/>
            <a:ext cx="346387" cy="346387"/>
          </a:xfrm>
          <a:prstGeom prst="ellipse">
            <a:avLst/>
          </a:prstGeom>
          <a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1369890" y="5105400"/>
            <a:ext cx="346387" cy="346387"/>
          </a:xfrm>
          <a:prstGeom prst="ellipse">
            <a:avLst/>
          </a:prstGeom>
          <a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29" name="Oval 128"/>
          <p:cNvSpPr/>
          <p:nvPr/>
        </p:nvSpPr>
        <p:spPr bwMode="auto">
          <a:xfrm>
            <a:off x="6989029" y="4853851"/>
            <a:ext cx="346387" cy="346387"/>
          </a:xfrm>
          <a:prstGeom prst="ellipse">
            <a:avLst/>
          </a:prstGeom>
          <a:blipFill>
            <a:blip r:embed="rId19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6989029" y="5203757"/>
            <a:ext cx="346387" cy="346387"/>
          </a:xfrm>
          <a:prstGeom prst="ellipse">
            <a:avLst/>
          </a:prstGeom>
          <a:blipFill>
            <a:blip r:embed="rId20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7508234" y="4904662"/>
            <a:ext cx="346387" cy="346387"/>
          </a:xfrm>
          <a:prstGeom prst="ellipse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2" name="Oval 131"/>
          <p:cNvSpPr/>
          <p:nvPr/>
        </p:nvSpPr>
        <p:spPr bwMode="auto">
          <a:xfrm>
            <a:off x="4461436" y="5035615"/>
            <a:ext cx="346387" cy="346387"/>
          </a:xfrm>
          <a:prstGeom prst="ellipse">
            <a:avLst/>
          </a:prstGeom>
          <a:blipFill>
            <a:blip r:embed="rId21" cstate="print">
              <a:extLst>
                <a:ext uri="{BEBA8EAE-BF5A-486C-A8C5-ECC9F3942E4B}">
                  <a14:imgProps xmlns:a14="http://schemas.microsoft.com/office/drawing/2010/main">
                    <a14:imgLayer r:embed="rId22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3" name="Oval 132"/>
          <p:cNvSpPr/>
          <p:nvPr/>
        </p:nvSpPr>
        <p:spPr bwMode="auto">
          <a:xfrm>
            <a:off x="5253389" y="5063813"/>
            <a:ext cx="346387" cy="346387"/>
          </a:xfrm>
          <a:prstGeom prst="ellipse">
            <a:avLst/>
          </a:prstGeom>
          <a:blipFill>
            <a:blip r:embed="rId23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5" name="Oval 134"/>
          <p:cNvSpPr/>
          <p:nvPr/>
        </p:nvSpPr>
        <p:spPr bwMode="auto">
          <a:xfrm>
            <a:off x="4285239" y="4729933"/>
            <a:ext cx="346387" cy="346387"/>
          </a:xfrm>
          <a:prstGeom prst="ellipse">
            <a:avLst/>
          </a:prstGeom>
          <a:blipFill>
            <a:blip r:embed="rId23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6" name="Oval 135"/>
          <p:cNvSpPr/>
          <p:nvPr/>
        </p:nvSpPr>
        <p:spPr bwMode="auto">
          <a:xfrm>
            <a:off x="7523019" y="5216213"/>
            <a:ext cx="346387" cy="346387"/>
          </a:xfrm>
          <a:prstGeom prst="ellipse">
            <a:avLst/>
          </a:prstGeom>
          <a:blipFill>
            <a:blip r:embed="rId24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7" name="Oval 136"/>
          <p:cNvSpPr/>
          <p:nvPr/>
        </p:nvSpPr>
        <p:spPr bwMode="auto">
          <a:xfrm>
            <a:off x="7510860" y="5216213"/>
            <a:ext cx="346387" cy="346387"/>
          </a:xfrm>
          <a:prstGeom prst="ellipse">
            <a:avLst/>
          </a:prstGeom>
          <a:blipFill>
            <a:blip r:embed="rId24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8" name="Oval 137"/>
          <p:cNvSpPr/>
          <p:nvPr/>
        </p:nvSpPr>
        <p:spPr bwMode="auto">
          <a:xfrm>
            <a:off x="7762459" y="4767410"/>
            <a:ext cx="346387" cy="346387"/>
          </a:xfrm>
          <a:prstGeom prst="ellipse">
            <a:avLst/>
          </a:prstGeom>
          <a:blipFill>
            <a:blip r:embed="rId19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39" name="Oval 138"/>
          <p:cNvSpPr/>
          <p:nvPr/>
        </p:nvSpPr>
        <p:spPr bwMode="auto">
          <a:xfrm>
            <a:off x="7807013" y="5077855"/>
            <a:ext cx="346387" cy="346387"/>
          </a:xfrm>
          <a:prstGeom prst="ellipse">
            <a:avLst/>
          </a:prstGeom>
          <a:blipFill>
            <a:blip r:embed="rId20" cstate="print"/>
            <a:stretch>
              <a:fillRect/>
            </a:stretch>
          </a:blipFill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6781800" y="5292413"/>
            <a:ext cx="346387" cy="346387"/>
          </a:xfrm>
          <a:prstGeom prst="ellipse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1" name="Oval 140"/>
          <p:cNvSpPr/>
          <p:nvPr/>
        </p:nvSpPr>
        <p:spPr bwMode="auto">
          <a:xfrm>
            <a:off x="5691352" y="5035615"/>
            <a:ext cx="346387" cy="346387"/>
          </a:xfrm>
          <a:prstGeom prst="ellipse">
            <a:avLst/>
          </a:prstGeom>
          <a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3" name="Oval 142"/>
          <p:cNvSpPr/>
          <p:nvPr/>
        </p:nvSpPr>
        <p:spPr bwMode="auto">
          <a:xfrm>
            <a:off x="1572154" y="4925022"/>
            <a:ext cx="346387" cy="346387"/>
          </a:xfrm>
          <a:prstGeom prst="ellipse">
            <a:avLst/>
          </a:prstGeom>
          <a:blipFill>
            <a:blip r:embed="rId27" cstate="print"/>
            <a:stretch>
              <a:fillRect/>
            </a:stretch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4" name="Oval 143"/>
          <p:cNvSpPr/>
          <p:nvPr/>
        </p:nvSpPr>
        <p:spPr bwMode="auto">
          <a:xfrm>
            <a:off x="569061" y="5373587"/>
            <a:ext cx="346387" cy="346387"/>
          </a:xfrm>
          <a:prstGeom prst="ellipse">
            <a:avLst/>
          </a:prstGeom>
          <a:blipFill>
            <a:blip r:embed="rId28" cstate="print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rightnessContrast brigh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5" name="Oval 144"/>
          <p:cNvSpPr/>
          <p:nvPr/>
        </p:nvSpPr>
        <p:spPr bwMode="auto">
          <a:xfrm>
            <a:off x="326927" y="4876000"/>
            <a:ext cx="346387" cy="346387"/>
          </a:xfrm>
          <a:prstGeom prst="ellipse">
            <a:avLst/>
          </a:prstGeom>
          <a:blipFill dpi="0" rotWithShape="1">
            <a:blip r:embed="rId7" cstate="print">
              <a:alphaModFix amt="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38100" cap="flat" cmpd="sng" algn="ctr">
            <a:solidFill>
              <a:srgbClr val="FF0000">
                <a:alpha val="5000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4052418" y="4890619"/>
            <a:ext cx="346387" cy="346387"/>
          </a:xfrm>
          <a:prstGeom prst="ellipse">
            <a:avLst/>
          </a:prstGeom>
          <a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7" name="Oval 146"/>
          <p:cNvSpPr/>
          <p:nvPr/>
        </p:nvSpPr>
        <p:spPr bwMode="auto">
          <a:xfrm>
            <a:off x="5599776" y="5262160"/>
            <a:ext cx="346387" cy="346387"/>
          </a:xfrm>
          <a:prstGeom prst="ellipse">
            <a:avLst/>
          </a:prstGeom>
          <a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48" name="Oval 147"/>
          <p:cNvSpPr/>
          <p:nvPr/>
        </p:nvSpPr>
        <p:spPr bwMode="auto">
          <a:xfrm>
            <a:off x="3282596" y="4926182"/>
            <a:ext cx="346387" cy="346387"/>
          </a:xfrm>
          <a:prstGeom prst="ellipse">
            <a:avLst/>
          </a:prstGeom>
          <a:blipFill>
            <a:blip r:embed="rId30" cstate="print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rightnessContrast bright="4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1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2324100"/>
            <a:ext cx="4462135" cy="363855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3048000"/>
            <a:ext cx="4185488" cy="2971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90600"/>
            <a:ext cx="4191000" cy="2209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127652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129" y="1066800"/>
            <a:ext cx="401244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2180" y="2457450"/>
            <a:ext cx="423607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2488" y="4038600"/>
            <a:ext cx="408113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BOTFL 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team </a:t>
            </a:r>
            <a:r>
              <a:rPr lang="en-US" dirty="0" smtClean="0">
                <a:solidFill>
                  <a:schemeClr val="bg1"/>
                </a:solidFill>
                <a:latin typeface="+mj-lt"/>
                <a:cs typeface="Arial" pitchFamily="34" charset="0"/>
              </a:rPr>
              <a:t> met corporations such as Newmont Mining and identified opportunities for mutually beneficial collaboration.</a:t>
            </a:r>
          </a:p>
          <a:p>
            <a:endParaRPr lang="en-US" sz="200" b="1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Opportunities include both corporate social responsibility and operations/value chain</a:t>
            </a:r>
          </a:p>
          <a:p>
            <a:endParaRPr lang="en-US" b="1" i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Example:  </a:t>
            </a:r>
            <a:r>
              <a:rPr lang="en-US" dirty="0" smtClean="0"/>
              <a:t>Ghana 2014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19200"/>
            <a:ext cx="3454400" cy="2590800"/>
          </a:xfrm>
          <a:prstGeom prst="rect">
            <a:avLst/>
          </a:prstGeom>
        </p:spPr>
      </p:pic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1822296757"/>
              </p:ext>
            </p:extLst>
          </p:nvPr>
        </p:nvGraphicFramePr>
        <p:xfrm>
          <a:off x="5087072" y="2946114"/>
          <a:ext cx="2971800" cy="29361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4894192" y="2397729"/>
            <a:ext cx="335279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Newmont Microfinance Example: Beneficiaries Impacted Per $1000</a:t>
            </a:r>
            <a:endParaRPr lang="en-US" sz="16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4912519" y="1219200"/>
            <a:ext cx="3545681" cy="759793"/>
          </a:xfrm>
          <a:prstGeom prst="roundRect">
            <a:avLst/>
          </a:prstGeom>
          <a:ln w="44450"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200" i="1" dirty="0"/>
              <a:t>CRS utilizes funding more efficiently than companies.</a:t>
            </a:r>
          </a:p>
        </p:txBody>
      </p:sp>
    </p:spTree>
    <p:extLst>
      <p:ext uri="{BB962C8B-B14F-4D97-AF65-F5344CB8AC3E}">
        <p14:creationId xmlns:p14="http://schemas.microsoft.com/office/powerpoint/2010/main" val="369652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Successful Strategy #4: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Leading Edge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03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2324100"/>
            <a:ext cx="4462135" cy="363855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3048000"/>
            <a:ext cx="4185488" cy="2971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90600"/>
            <a:ext cx="4191000" cy="2209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127652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129" y="1066800"/>
            <a:ext cx="401244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2180" y="2457450"/>
            <a:ext cx="423607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2488" y="4189274"/>
            <a:ext cx="40811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BOTFL </a:t>
            </a:r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team used principles of designed thinking and qualitative research to use the photo narrative data to drive CRS Cambodia nutrition and Health System Strengthening strategy.  </a:t>
            </a:r>
            <a:endParaRPr 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8199" y="1066800"/>
            <a:ext cx="43097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Innovative photo narrative project funded by CRS HQ sought to understand the underlying cause of intractably high levels of childhood stunting.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Example:  Cambodia 2014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123950"/>
            <a:ext cx="3814972" cy="2800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864" y="2486025"/>
            <a:ext cx="4100513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1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Factors that Enable Successful CRS – BOTFL Teams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91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2324100"/>
            <a:ext cx="4462135" cy="363855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3048000"/>
            <a:ext cx="4185488" cy="2971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90600"/>
            <a:ext cx="4191000" cy="2209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127652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129" y="1066800"/>
            <a:ext cx="401244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2180" y="2457450"/>
            <a:ext cx="423607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2488" y="4189274"/>
            <a:ext cx="40811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Chance to really meet people, work with them, live with them, understand their lives.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Cook and eat with families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Work on farms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Break rocks</a:t>
            </a:r>
            <a:endParaRPr 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8199" y="1066800"/>
            <a:ext cx="43097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Bishop Quote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Factor 1:  Deep Dive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78" y="1162050"/>
            <a:ext cx="3904872" cy="27241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300" y="2552700"/>
            <a:ext cx="417195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2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2324100"/>
            <a:ext cx="4462135" cy="363855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1066800"/>
            <a:ext cx="4185488" cy="49530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127652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622180" y="2457450"/>
            <a:ext cx="423607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2488" y="1066800"/>
            <a:ext cx="4081135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Year long commitment from a country program:</a:t>
            </a:r>
          </a:p>
          <a:p>
            <a:endParaRPr lang="en-US" b="1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Thoughtful scope of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Weekly calls with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In-country partnership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Co-production of final deliverables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First call with RD in June to select country program.</a:t>
            </a:r>
          </a:p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First call with CR and PM in July to develop project descriptions.</a:t>
            </a:r>
          </a:p>
          <a:p>
            <a:r>
              <a:rPr lang="en-US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Scope of work formalized by September.</a:t>
            </a:r>
          </a:p>
          <a:p>
            <a:endParaRPr lang="en-US" b="1" i="1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endParaRPr lang="en-US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48199" y="1066800"/>
            <a:ext cx="43097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only spring semester course that starts in June and ends in August.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Factor 2:  Planning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495550"/>
            <a:ext cx="4171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 txBox="1">
            <a:spLocks/>
          </p:cNvSpPr>
          <p:nvPr/>
        </p:nvSpPr>
        <p:spPr>
          <a:xfrm>
            <a:off x="4533900" y="2324100"/>
            <a:ext cx="4462135" cy="363855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3048000"/>
            <a:ext cx="4185488" cy="2971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990600"/>
            <a:ext cx="4191000" cy="22098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52950" y="990600"/>
            <a:ext cx="4462135" cy="127652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2129" y="1066800"/>
            <a:ext cx="4012443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22180" y="2457450"/>
            <a:ext cx="4236070" cy="333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48199" y="1066800"/>
            <a:ext cx="43097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Projects that have  existing funding streams are difficult to modify and therefore do not benefit as much from BOTFL involvement.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Factor 3:  Timing and Funding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40711" y="559489"/>
            <a:ext cx="2819400" cy="39483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8" y="2590798"/>
            <a:ext cx="4140201" cy="310515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8465" y="4105870"/>
            <a:ext cx="4195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Projects that have established timelines or are already structured are difficult to modify and therefore do not benefit as much from BOTFL involvement.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6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33951" y="3514257"/>
            <a:ext cx="8650007" cy="2581743"/>
            <a:chOff x="4524828" y="2057400"/>
            <a:chExt cx="2730191" cy="1295400"/>
          </a:xfrm>
        </p:grpSpPr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4524828" y="2057400"/>
              <a:ext cx="2730191" cy="1295400"/>
            </a:xfrm>
            <a:prstGeom prst="rect">
              <a:avLst/>
            </a:prstGeom>
            <a:solidFill>
              <a:srgbClr val="000000">
                <a:alpha val="70000"/>
              </a:srgbClr>
            </a:solidFill>
          </p:spPr>
          <p:txBody>
            <a:bodyPr vert="horz" lIns="91440" tIns="45720" rIns="91440" bIns="45720" rtlCol="0" anchor="ctr"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28600" lvl="1" indent="-228600" defTabSz="9779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sz="1400" dirty="0">
                <a:solidFill>
                  <a:schemeClr val="bg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803" y="2674358"/>
              <a:ext cx="1129723" cy="64512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0495" y="2702828"/>
              <a:ext cx="648916" cy="540187"/>
            </a:xfrm>
            <a:prstGeom prst="rect">
              <a:avLst/>
            </a:prstGeom>
          </p:spPr>
        </p:pic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233951" y="303494"/>
            <a:ext cx="2714164" cy="307833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1695435" cy="2772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97" y="3805126"/>
            <a:ext cx="5076665" cy="7233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49" y="304800"/>
            <a:ext cx="5778809" cy="3077028"/>
          </a:xfrm>
          <a:prstGeom prst="rect">
            <a:avLst/>
          </a:prstGeom>
        </p:spPr>
      </p:pic>
      <p:sp>
        <p:nvSpPr>
          <p:cNvPr id="24" name="Flowchart: Merge 23"/>
          <p:cNvSpPr/>
          <p:nvPr/>
        </p:nvSpPr>
        <p:spPr>
          <a:xfrm>
            <a:off x="4343400" y="18288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erge 27"/>
          <p:cNvSpPr/>
          <p:nvPr/>
        </p:nvSpPr>
        <p:spPr>
          <a:xfrm>
            <a:off x="4495800" y="19050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erge 28"/>
          <p:cNvSpPr/>
          <p:nvPr/>
        </p:nvSpPr>
        <p:spPr>
          <a:xfrm>
            <a:off x="5638800" y="2069306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lowchart: Merge 29"/>
          <p:cNvSpPr/>
          <p:nvPr/>
        </p:nvSpPr>
        <p:spPr>
          <a:xfrm>
            <a:off x="6096000" y="16764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Merge 30"/>
          <p:cNvSpPr/>
          <p:nvPr/>
        </p:nvSpPr>
        <p:spPr>
          <a:xfrm>
            <a:off x="6248400" y="1688306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lowchart: Merge 31"/>
          <p:cNvSpPr/>
          <p:nvPr/>
        </p:nvSpPr>
        <p:spPr>
          <a:xfrm>
            <a:off x="6267450" y="19812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Merge 32"/>
          <p:cNvSpPr/>
          <p:nvPr/>
        </p:nvSpPr>
        <p:spPr>
          <a:xfrm>
            <a:off x="6248400" y="2145506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Merge 33"/>
          <p:cNvSpPr/>
          <p:nvPr/>
        </p:nvSpPr>
        <p:spPr>
          <a:xfrm>
            <a:off x="7696200" y="2145506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Merge 34"/>
          <p:cNvSpPr/>
          <p:nvPr/>
        </p:nvSpPr>
        <p:spPr>
          <a:xfrm>
            <a:off x="6019800" y="13716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76600" y="3918858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05126"/>
            <a:ext cx="2341148" cy="723333"/>
          </a:xfrm>
          <a:prstGeom prst="rect">
            <a:avLst/>
          </a:prstGeom>
        </p:spPr>
      </p:pic>
      <p:sp>
        <p:nvSpPr>
          <p:cNvPr id="39" name="Flowchart: Merge 38"/>
          <p:cNvSpPr/>
          <p:nvPr/>
        </p:nvSpPr>
        <p:spPr>
          <a:xfrm>
            <a:off x="6172200" y="1985846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Merge 39"/>
          <p:cNvSpPr/>
          <p:nvPr/>
        </p:nvSpPr>
        <p:spPr>
          <a:xfrm>
            <a:off x="6400800" y="20574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Merge 42"/>
          <p:cNvSpPr/>
          <p:nvPr/>
        </p:nvSpPr>
        <p:spPr>
          <a:xfrm>
            <a:off x="7239000" y="19050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erge 43"/>
          <p:cNvSpPr/>
          <p:nvPr/>
        </p:nvSpPr>
        <p:spPr>
          <a:xfrm>
            <a:off x="5791200" y="20574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erge 44"/>
          <p:cNvSpPr/>
          <p:nvPr/>
        </p:nvSpPr>
        <p:spPr>
          <a:xfrm>
            <a:off x="4343400" y="19050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Merge 45"/>
          <p:cNvSpPr/>
          <p:nvPr/>
        </p:nvSpPr>
        <p:spPr>
          <a:xfrm>
            <a:off x="6324600" y="2057400"/>
            <a:ext cx="152400" cy="140494"/>
          </a:xfrm>
          <a:prstGeom prst="flowChartMerg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9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310312" y="990600"/>
            <a:ext cx="8528888" cy="5029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How Can BOTFL Support Agency Strategy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98371" y="1295400"/>
            <a:ext cx="813602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Design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Country lead vs. HQ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Local needs vs. Agency Strategic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Process/Timing to design BOTFLVII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17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89175" y="1066801"/>
            <a:ext cx="4663824" cy="1981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188184"/>
            <a:ext cx="4191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i="1" dirty="0">
                <a:solidFill>
                  <a:schemeClr val="bg1"/>
                </a:solidFill>
              </a:rPr>
              <a:t>Investigative </a:t>
            </a:r>
            <a:r>
              <a:rPr lang="en-US" sz="2000" i="1" dirty="0" smtClean="0">
                <a:solidFill>
                  <a:schemeClr val="bg1"/>
                </a:solidFill>
              </a:rPr>
              <a:t>Research</a:t>
            </a:r>
            <a:endParaRPr lang="en-US" sz="2000" dirty="0">
              <a:solidFill>
                <a:schemeClr val="bg1"/>
              </a:solidFill>
            </a:endParaRPr>
          </a:p>
          <a:p>
            <a:pPr lvl="0"/>
            <a:r>
              <a:rPr lang="en-US" sz="2000" i="1" dirty="0">
                <a:solidFill>
                  <a:schemeClr val="bg1"/>
                </a:solidFill>
              </a:rPr>
              <a:t>Interviewing </a:t>
            </a:r>
            <a:endParaRPr lang="en-US" sz="2000" i="1" dirty="0" smtClean="0">
              <a:solidFill>
                <a:schemeClr val="bg1"/>
              </a:solidFill>
            </a:endParaRPr>
          </a:p>
          <a:p>
            <a:pPr lvl="0"/>
            <a:r>
              <a:rPr lang="en-US" sz="2000" i="1" dirty="0" smtClean="0">
                <a:solidFill>
                  <a:schemeClr val="bg1"/>
                </a:solidFill>
              </a:rPr>
              <a:t>Financial Analysis</a:t>
            </a:r>
          </a:p>
          <a:p>
            <a:pPr lvl="0"/>
            <a:r>
              <a:rPr lang="en-US" sz="2000" i="1" dirty="0" smtClean="0">
                <a:solidFill>
                  <a:schemeClr val="bg1"/>
                </a:solidFill>
              </a:rPr>
              <a:t>Business </a:t>
            </a:r>
            <a:r>
              <a:rPr lang="en-US" sz="2000" i="1" dirty="0">
                <a:solidFill>
                  <a:schemeClr val="bg1"/>
                </a:solidFill>
              </a:rPr>
              <a:t>Model Development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n-US" sz="2000" dirty="0" smtClean="0">
              <a:solidFill>
                <a:schemeClr val="bg1"/>
              </a:solidFill>
            </a:endParaRPr>
          </a:p>
          <a:p>
            <a:pPr lvl="0"/>
            <a:r>
              <a:rPr lang="en-US" sz="2000" i="1" dirty="0" smtClean="0">
                <a:solidFill>
                  <a:schemeClr val="bg1"/>
                </a:solidFill>
              </a:rPr>
              <a:t>Outside Eyes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BOTFL Core Capabilities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029200" y="3124201"/>
            <a:ext cx="3854758" cy="2819399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3143251"/>
            <a:ext cx="495743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Project Examples: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Youth Unemployment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Micro finance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Co-operative Management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Health Care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Energy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Agribusiness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Mining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Nutrition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</a:rPr>
              <a:t>Cross sector Engagement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066800"/>
            <a:ext cx="3854758" cy="19812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74" y="3143250"/>
            <a:ext cx="4663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Successful Strategy #1: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Use Different Techniques to Cook with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G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reat Ingredients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76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343400" y="990600"/>
            <a:ext cx="4572000" cy="1981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6888" y="990600"/>
            <a:ext cx="4164980" cy="5029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Bosnia 2009</a:t>
            </a:r>
            <a:endParaRPr lang="en-US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4419600" y="1066800"/>
            <a:ext cx="4419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CRS refugee resettlement project to provide housing for widows, orphans and demobilized soldiers.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343400" y="3048000"/>
            <a:ext cx="4572000" cy="30114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419600" y="3124200"/>
            <a:ext cx="44196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Worked with BOTFL to recognize opportunity to use existing infrastructure to create business incubator on housing site.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18" y="1066800"/>
            <a:ext cx="2754782" cy="20660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4" name="Picture 13" descr="IMG_054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00400"/>
            <a:ext cx="3458649" cy="2590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4929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343400" y="990600"/>
            <a:ext cx="4572000" cy="1981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6888" y="990600"/>
            <a:ext cx="4164980" cy="28956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COOPSEIUNA’s sales agreement with Ritter Sport makes it one of the highest potential sites for future investment.  However, cacao cultivation and processing should be having a greater positive impact on farmer livelihoods than is being observed.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Nicaragua 2013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343400" y="3048000"/>
            <a:ext cx="4572000" cy="30114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BOTFL team analyzed the Cacao value chain and compared it with the cooperative’s financial statements finding an 80K deficit:</a:t>
            </a:r>
          </a:p>
          <a:p>
            <a:pPr marL="28575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40k in purchasing in excess of inputs processed</a:t>
            </a:r>
          </a:p>
          <a:p>
            <a:pPr marL="285750" lvl="1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</a:pPr>
            <a:r>
              <a:rPr lang="en-US" sz="2400" dirty="0" smtClean="0">
                <a:solidFill>
                  <a:schemeClr val="bg1"/>
                </a:solidFill>
              </a:rPr>
              <a:t>40K in sales  unaccounted for</a:t>
            </a:r>
          </a:p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Resulted in closing of first phase of project, formal audit and continued mediation with former co-op management to recover farmer funds.</a:t>
            </a:r>
          </a:p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r>
              <a:rPr lang="en-US" sz="2400" dirty="0" smtClean="0">
                <a:solidFill>
                  <a:schemeClr val="bg1"/>
                </a:solidFill>
              </a:rPr>
              <a:t>CRS no longer works with this co-op.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419600" y="3124200"/>
            <a:ext cx="44196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52400" y="3962400"/>
            <a:ext cx="4159468" cy="20970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2" descr="C:\Users\Nicole\Pictures\Nicaragua Upload\IMG_044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550" y="4095750"/>
            <a:ext cx="4038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 descr="C:\Users\Nicole\Pictures\Nicaragua Upload\IMG_1591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253388"/>
            <a:ext cx="3581400" cy="14136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17967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3559175"/>
            <a:ext cx="7772400" cy="1470025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Arial" pitchFamily="34" charset="0"/>
                <a:cs typeface="Arial" pitchFamily="34" charset="0"/>
              </a:rPr>
              <a:t>Successful Strategy #2:</a:t>
            </a:r>
            <a:br>
              <a:rPr lang="en-US" b="1" dirty="0" smtClean="0"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latin typeface="Arial" pitchFamily="34" charset="0"/>
                <a:cs typeface="Arial" pitchFamily="34" charset="0"/>
              </a:rPr>
              <a:t>Find a Hidden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8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4343400" y="990600"/>
            <a:ext cx="4572000" cy="1981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6888" y="990600"/>
            <a:ext cx="4164980" cy="50292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66800"/>
            <a:ext cx="3886200" cy="480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 Guatemala 2012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1000" y="3197423"/>
            <a:ext cx="358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err="1" smtClean="0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Cooperativa</a:t>
            </a:r>
            <a:r>
              <a:rPr lang="en-US" sz="1400" b="1" dirty="0" smtClean="0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Todos</a:t>
            </a:r>
            <a:r>
              <a:rPr lang="en-US" sz="1400" b="1" dirty="0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400" b="1" dirty="0" err="1" smtClean="0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Hermanos</a:t>
            </a:r>
            <a:r>
              <a:rPr lang="en-US" sz="1400" b="1" dirty="0" smtClean="0">
                <a:solidFill>
                  <a:srgbClr val="0B234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  </a:t>
            </a:r>
            <a:endParaRPr lang="en-US" sz="1400" b="1" dirty="0">
              <a:solidFill>
                <a:srgbClr val="0B234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046" y="1254585"/>
            <a:ext cx="2863754" cy="19428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/>
          <p:cNvSpPr txBox="1">
            <a:spLocks/>
          </p:cNvSpPr>
          <p:nvPr/>
        </p:nvSpPr>
        <p:spPr>
          <a:xfrm>
            <a:off x="4419600" y="1066800"/>
            <a:ext cx="44196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Original Project:  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bg1"/>
                </a:solidFill>
              </a:rPr>
              <a:t>Assess opportunities in banana cultivation with the goal of improving farmer income and food security.</a:t>
            </a:r>
            <a:endParaRPr lang="en-US" sz="2000" i="1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27" y="3642587"/>
            <a:ext cx="2938273" cy="2148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343400" y="3048000"/>
            <a:ext cx="4572000" cy="3011424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4419600" y="3124200"/>
            <a:ext cx="4419600" cy="289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 smtClean="0">
                <a:solidFill>
                  <a:schemeClr val="bg1"/>
                </a:solidFill>
              </a:rPr>
              <a:t>Real Story:</a:t>
            </a:r>
          </a:p>
          <a:p>
            <a:pPr marL="0" indent="0">
              <a:buNone/>
            </a:pPr>
            <a:r>
              <a:rPr lang="en-US" sz="2000" i="1" dirty="0" smtClean="0">
                <a:solidFill>
                  <a:schemeClr val="bg1"/>
                </a:solidFill>
              </a:rPr>
              <a:t>Cooperative was on the verge of financial ruin.  Bananas were unsustainable long term project and not the silver bullet needed.  Worked with co-operative to leverage existing processing plant and better understand own financials to avoid co-op dissolution.</a:t>
            </a:r>
            <a:endParaRPr lang="en-US" sz="20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40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343977" y="3352800"/>
            <a:ext cx="4075623" cy="26670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38465" y="1219200"/>
            <a:ext cx="4075623" cy="2133600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495800" y="1219200"/>
            <a:ext cx="4495800" cy="2856131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None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845" y="1295400"/>
            <a:ext cx="3726155" cy="1950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64845" y="3352800"/>
            <a:ext cx="3726155" cy="2514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495800" y="4146073"/>
            <a:ext cx="4495800" cy="1873727"/>
          </a:xfrm>
          <a:prstGeom prst="rect">
            <a:avLst/>
          </a:prstGeom>
          <a:solidFill>
            <a:srgbClr val="000000">
              <a:alpha val="70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indent="-228600" defTabSz="9779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24401" y="4240649"/>
            <a:ext cx="4267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Interviews with senior Lebanese businessmen reveal that investment consciously built significant redundant </a:t>
            </a:r>
            <a:r>
              <a:rPr lang="en-US" sz="16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capacity and the </a:t>
            </a:r>
            <a:r>
              <a:rPr lang="en-US" sz="16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net effect is to implicitly lower the “cost” to most Lebanese of the next conflict</a:t>
            </a:r>
          </a:p>
        </p:txBody>
      </p:sp>
      <p:sp>
        <p:nvSpPr>
          <p:cNvPr id="7" name="Rectangle 6"/>
          <p:cNvSpPr/>
          <p:nvPr/>
        </p:nvSpPr>
        <p:spPr>
          <a:xfrm>
            <a:off x="4724400" y="1371600"/>
            <a:ext cx="4038600" cy="26391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indent="-344488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Rolling black-outs and brown-outs a way of life in post-conflict Lebanon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4488" indent="-344488">
              <a:buFont typeface="Wingdings" pitchFamily="2" charset="2"/>
              <a:buChar char="§"/>
            </a:pPr>
            <a:endParaRPr lang="en-US" sz="105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4488" indent="-344488">
              <a:buFont typeface="Wingdings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Massive private investment in electrical capacity</a:t>
            </a: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4488" indent="-344488">
              <a:buFont typeface="Wingdings" pitchFamily="2" charset="2"/>
              <a:buChar char="§"/>
            </a:pPr>
            <a:endParaRPr lang="en-US" sz="1100" dirty="0" smtClean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marL="344488" indent="-344488">
              <a:buFont typeface="Wingdings" pitchFamily="2" charset="2"/>
              <a:buChar char="§"/>
            </a:pPr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Perceived 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 “peace dividend” as improves quality of life for all Lebanese.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71600" y="1261646"/>
            <a:ext cx="1905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Arial" pitchFamily="34" charset="0"/>
                <a:cs typeface="Arial" pitchFamily="34" charset="0"/>
              </a:rPr>
              <a:t>Conflict 2006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26845" y="34290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Investment in Private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Electricity Capacity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2008</a:t>
            </a:r>
          </a:p>
        </p:txBody>
      </p:sp>
      <p:pic>
        <p:nvPicPr>
          <p:cNvPr id="18" name="Picture 4" descr="https://www.cia.gov/library/publications/the-world-factbook/graphics/maps/large/le-map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600200"/>
            <a:ext cx="2057400" cy="1508448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9" name="Picture 6" descr="http://t2.gstatic.com/images?q=tbn:ANd9GcQX9mOVNCVgLm-4dTQXmWGfxaEu_Zzf7hECw9DINu_1UOX69c0&amp;t=1&amp;usg=__54ir3iTM2zMXcMNFtoZMOCcRQOU=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399" y="4038600"/>
            <a:ext cx="3055645" cy="1792069"/>
          </a:xfrm>
          <a:prstGeom prst="rect">
            <a:avLst/>
          </a:prstGeom>
          <a:noFill/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 smtClean="0"/>
              <a:t>Example:  Lebanon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07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8773</TotalTime>
  <Words>1128</Words>
  <Application>Microsoft Office PowerPoint</Application>
  <PresentationFormat>On-screen Show (4:3)</PresentationFormat>
  <Paragraphs>147</Paragraphs>
  <Slides>20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Business On the Frontlines SOP</vt:lpstr>
      <vt:lpstr>PowerPoint Presentation</vt:lpstr>
      <vt:lpstr>PowerPoint Presentation</vt:lpstr>
      <vt:lpstr>Successful Strategy #1: Use Different Techniques to Cook with Great Ingredients</vt:lpstr>
      <vt:lpstr>Example:  Bosnia 2009</vt:lpstr>
      <vt:lpstr>Example:  Nicaragua 2013</vt:lpstr>
      <vt:lpstr>Successful Strategy #2: Find a Hidden Problem</vt:lpstr>
      <vt:lpstr>Example:  Guatemala 2012</vt:lpstr>
      <vt:lpstr>Example:  Lebanon 2009</vt:lpstr>
      <vt:lpstr>Example:  Bosnia 2009</vt:lpstr>
      <vt:lpstr>Successful Strategy #3: Work Outside CRS Boundaries</vt:lpstr>
      <vt:lpstr>Example:  Mindanao 2012</vt:lpstr>
      <vt:lpstr>Example:  Ghana 2014</vt:lpstr>
      <vt:lpstr>Successful Strategy #4: Leading Edge Innovation</vt:lpstr>
      <vt:lpstr>Example:  Cambodia 2014</vt:lpstr>
      <vt:lpstr>Factors that Enable Successful CRS – BOTFL Teams</vt:lpstr>
      <vt:lpstr>Factor 1:  Deep Dive</vt:lpstr>
      <vt:lpstr>Factor 2:  Planning</vt:lpstr>
      <vt:lpstr>Factor 3:  Timing and Funding</vt:lpstr>
      <vt:lpstr>How Can BOTFL Support Agency Strategy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Solving</dc:title>
  <dc:creator>Emily</dc:creator>
  <cp:lastModifiedBy>NDAdmin</cp:lastModifiedBy>
  <cp:revision>263</cp:revision>
  <dcterms:created xsi:type="dcterms:W3CDTF">2013-05-22T18:29:49Z</dcterms:created>
  <dcterms:modified xsi:type="dcterms:W3CDTF">2014-04-02T19:54:09Z</dcterms:modified>
</cp:coreProperties>
</file>